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8"/>
  </p:notesMasterIdLst>
  <p:handoutMasterIdLst>
    <p:handoutMasterId r:id="rId39"/>
  </p:handoutMasterIdLst>
  <p:sldIdLst>
    <p:sldId id="257" r:id="rId2"/>
    <p:sldId id="342" r:id="rId3"/>
    <p:sldId id="423" r:id="rId4"/>
    <p:sldId id="345" r:id="rId5"/>
    <p:sldId id="404" r:id="rId6"/>
    <p:sldId id="453" r:id="rId7"/>
    <p:sldId id="455" r:id="rId8"/>
    <p:sldId id="456" r:id="rId9"/>
    <p:sldId id="457" r:id="rId10"/>
    <p:sldId id="470" r:id="rId11"/>
    <p:sldId id="471" r:id="rId12"/>
    <p:sldId id="472" r:id="rId13"/>
    <p:sldId id="473" r:id="rId14"/>
    <p:sldId id="475" r:id="rId15"/>
    <p:sldId id="481" r:id="rId16"/>
    <p:sldId id="477" r:id="rId17"/>
    <p:sldId id="454" r:id="rId18"/>
    <p:sldId id="476" r:id="rId19"/>
    <p:sldId id="478" r:id="rId20"/>
    <p:sldId id="479" r:id="rId21"/>
    <p:sldId id="484" r:id="rId22"/>
    <p:sldId id="482" r:id="rId23"/>
    <p:sldId id="465" r:id="rId24"/>
    <p:sldId id="480" r:id="rId25"/>
    <p:sldId id="483" r:id="rId26"/>
    <p:sldId id="485" r:id="rId27"/>
    <p:sldId id="486" r:id="rId28"/>
    <p:sldId id="487" r:id="rId29"/>
    <p:sldId id="488" r:id="rId30"/>
    <p:sldId id="469" r:id="rId31"/>
    <p:sldId id="493" r:id="rId32"/>
    <p:sldId id="489" r:id="rId33"/>
    <p:sldId id="490" r:id="rId34"/>
    <p:sldId id="491" r:id="rId35"/>
    <p:sldId id="492" r:id="rId36"/>
    <p:sldId id="436" r:id="rId3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9900"/>
    <a:srgbClr val="FF9933"/>
    <a:srgbClr val="FF9966"/>
    <a:srgbClr val="FFFF00"/>
    <a:srgbClr val="C7C7F1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723" autoAdjust="0"/>
  </p:normalViewPr>
  <p:slideViewPr>
    <p:cSldViewPr>
      <p:cViewPr>
        <p:scale>
          <a:sx n="75" d="100"/>
          <a:sy n="75" d="100"/>
        </p:scale>
        <p:origin x="-2664" y="-1032"/>
      </p:cViewPr>
      <p:guideLst>
        <p:guide orient="horz" pos="1434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6"/>
    </p:cViewPr>
  </p:sorterViewPr>
  <p:notesViewPr>
    <p:cSldViewPr>
      <p:cViewPr varScale="1">
        <p:scale>
          <a:sx n="64" d="100"/>
          <a:sy n="64" d="100"/>
        </p:scale>
        <p:origin x="-281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637622E-A135-491C-8C91-1D5D0E3F0B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150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en-US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1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US"/>
          </a:p>
        </p:txBody>
      </p:sp>
      <p:sp>
        <p:nvSpPr>
          <p:cNvPr id="171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140F356-B0E0-49DD-9BC4-E6CEEDBD79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046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1E8B13-6674-48A6-A53C-C523C388251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567DF-DF68-4FA3-87D4-1239377C265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567DF-DF68-4FA3-87D4-1239377C265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1E8B13-6674-48A6-A53C-C523C3882510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5720E-EA42-44C4-8F46-396B4826A9B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BD7B-85B9-4FEA-891B-C4144C1320A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2AB72-9145-4552-99C1-5CF963DA4A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489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3EB5D-3693-45C7-AA84-521D61DB7A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213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57200"/>
            <a:ext cx="21145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1912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7D70F-38C3-4461-A968-CA31099497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828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D19AF-8D1A-462C-856C-94C727D435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98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360C5-E36C-41F5-B21A-19637D1262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230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529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41529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50585-3E50-4A1F-A2A8-43DD562806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97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D2707-2FB5-4BB3-9C1B-4BC9821B8A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569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99627-8260-4E58-B3F1-B23A464130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088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DBAAD-DA2C-441F-98C8-366597DD61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064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86662-A280-4DE5-91E6-91B9A10376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701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4AF1B-4362-4188-B746-2C3549BC15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19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6248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458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60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60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GB" altLang="en-US"/>
          </a:p>
          <a:p>
            <a:endParaRPr lang="en-GB" altLang="en-US"/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2BFC91C2-1E69-4C29-BE31-8B86C3BF1D0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onrpc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son-p.org/" TargetMode="External"/><Relationship Id="rId4" Type="http://schemas.openxmlformats.org/officeDocument/2006/relationships/hyperlink" Target="http://www.w3.org/TR/cor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533400"/>
          </a:xfrm>
        </p:spPr>
        <p:txBody>
          <a:bodyPr/>
          <a:lstStyle/>
          <a:p>
            <a:pPr algn="ctr"/>
            <a:r>
              <a:rPr lang="en-GB" altLang="en-US" dirty="0" err="1">
                <a:solidFill>
                  <a:schemeClr val="bg1"/>
                </a:solidFill>
              </a:rPr>
              <a:t>iCM</a:t>
            </a:r>
            <a:r>
              <a:rPr lang="en-GB" altLang="en-US" dirty="0">
                <a:solidFill>
                  <a:schemeClr val="bg1"/>
                </a:solidFill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</a:rPr>
              <a:t>10.0.0.0 – API Server &amp; Forms</a:t>
            </a:r>
            <a:endParaRPr lang="en-GB" altLang="en-US" dirty="0">
              <a:solidFill>
                <a:schemeClr val="bg1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Gary Ratcliffe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Worker Security</a:t>
            </a: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Defined in </a:t>
            </a:r>
            <a:r>
              <a:rPr lang="en-GB" dirty="0" err="1" smtClean="0"/>
              <a:t>iCM</a:t>
            </a:r>
            <a:r>
              <a:rPr lang="en-GB" dirty="0" smtClean="0"/>
              <a:t> API Server Security</a:t>
            </a:r>
          </a:p>
          <a:p>
            <a:endParaRPr lang="en-GB" dirty="0"/>
          </a:p>
          <a:p>
            <a:r>
              <a:rPr lang="en-GB" dirty="0" smtClean="0"/>
              <a:t>IP Restrictions for workers</a:t>
            </a:r>
          </a:p>
          <a:p>
            <a:pPr lvl="1"/>
            <a:r>
              <a:rPr lang="en-GB" dirty="0" smtClean="0"/>
              <a:t>Defaults limited to local network or machine</a:t>
            </a:r>
          </a:p>
          <a:p>
            <a:pPr lvl="1"/>
            <a:endParaRPr lang="en-GB" dirty="0"/>
          </a:p>
          <a:p>
            <a:r>
              <a:rPr lang="en-GB" dirty="0" smtClean="0"/>
              <a:t>API Keys</a:t>
            </a:r>
          </a:p>
          <a:p>
            <a:pPr lvl="1"/>
            <a:r>
              <a:rPr lang="en-GB" dirty="0" smtClean="0"/>
              <a:t>Provided for external, 3</a:t>
            </a:r>
            <a:r>
              <a:rPr lang="en-GB" baseline="30000" dirty="0" smtClean="0"/>
              <a:t>rd</a:t>
            </a:r>
            <a:r>
              <a:rPr lang="en-GB" dirty="0" smtClean="0"/>
              <a:t> part access</a:t>
            </a:r>
          </a:p>
          <a:p>
            <a:pPr lvl="1"/>
            <a:endParaRPr lang="en-GB" dirty="0"/>
          </a:p>
          <a:p>
            <a:r>
              <a:rPr lang="en-GB" dirty="0" err="1" smtClean="0"/>
              <a:t>iCM</a:t>
            </a:r>
            <a:r>
              <a:rPr lang="en-GB" dirty="0" smtClean="0"/>
              <a:t> or Site user authentication</a:t>
            </a:r>
          </a:p>
          <a:p>
            <a:pPr lvl="1"/>
            <a:r>
              <a:rPr lang="en-GB" dirty="0" smtClean="0"/>
              <a:t>HTTP/HTTPS Basic Authentication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228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Worker Security</a:t>
            </a: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97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295400"/>
            <a:ext cx="85915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151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Worker Security</a:t>
            </a: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96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96975"/>
            <a:ext cx="8593897" cy="511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905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Worker Security</a:t>
            </a: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97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96479"/>
            <a:ext cx="8551566" cy="511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4368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Secured API Server Requests</a:t>
            </a:r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API Key is sent with request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x-</a:t>
            </a:r>
            <a:r>
              <a:rPr lang="en-US" altLang="en-US" dirty="0" err="1" smtClean="0"/>
              <a:t>api</a:t>
            </a:r>
            <a:r>
              <a:rPr lang="en-US" altLang="en-US" dirty="0" smtClean="0"/>
              <a:t>-key HTTP request header*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API Server checks key and authentication credentials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Encoded using HTTP Basic authentication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API Token returned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x-</a:t>
            </a:r>
            <a:r>
              <a:rPr lang="en-US" altLang="en-US" dirty="0" err="1" smtClean="0"/>
              <a:t>api</a:t>
            </a:r>
            <a:r>
              <a:rPr lang="en-US" altLang="en-US" dirty="0" smtClean="0"/>
              <a:t>-token HTTP response header*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Token as limited lifetime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Normally one hour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Use for multiple API calls in succession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Its quicker for API server to validate a token than a key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Requests sending a token must come from same IP address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915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Secured API Server Requests with JSONP</a:t>
            </a:r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JSONP does not allow access to HTTP headers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Its just an HTTP GET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API Key is sent with request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x-</a:t>
            </a:r>
            <a:r>
              <a:rPr lang="en-US" altLang="en-US" dirty="0" err="1" smtClean="0"/>
              <a:t>api</a:t>
            </a:r>
            <a:r>
              <a:rPr lang="en-US" altLang="en-US" dirty="0" smtClean="0"/>
              <a:t>-key </a:t>
            </a:r>
            <a:r>
              <a:rPr lang="en-US" altLang="en-US" dirty="0" err="1" smtClean="0"/>
              <a:t>url</a:t>
            </a:r>
            <a:r>
              <a:rPr lang="en-US" altLang="en-US" dirty="0" smtClean="0"/>
              <a:t> parameter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API Server checks key and authentication credentials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Encoded using HTTP Basic authentication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API Token returned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x-</a:t>
            </a:r>
            <a:r>
              <a:rPr lang="en-US" altLang="en-US" dirty="0" err="1" smtClean="0"/>
              <a:t>api</a:t>
            </a:r>
            <a:r>
              <a:rPr lang="en-US" altLang="en-US" dirty="0" smtClean="0"/>
              <a:t>-token in _transport property of JSONRPC response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427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Secured API Server Requests</a:t>
            </a: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05192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827583" y="980728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Client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436096" y="980728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API Server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570271" y="1404726"/>
            <a:ext cx="4945945" cy="698025"/>
            <a:chOff x="1321468" y="1886624"/>
            <a:chExt cx="4945945" cy="698025"/>
          </a:xfrm>
        </p:grpSpPr>
        <p:cxnSp>
          <p:nvCxnSpPr>
            <p:cNvPr id="5" name="Straight Arrow Connector 4"/>
            <p:cNvCxnSpPr/>
            <p:nvPr/>
          </p:nvCxnSpPr>
          <p:spPr bwMode="auto">
            <a:xfrm>
              <a:off x="1321468" y="2276872"/>
              <a:ext cx="494594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Box 11"/>
            <p:cNvSpPr txBox="1"/>
            <p:nvPr/>
          </p:nvSpPr>
          <p:spPr>
            <a:xfrm>
              <a:off x="3203848" y="1886624"/>
              <a:ext cx="1569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x-</a:t>
              </a:r>
              <a:r>
                <a:rPr lang="en-GB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api</a:t>
              </a:r>
              <a:r>
                <a:rPr lang="en-GB" sz="2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-key</a:t>
              </a:r>
              <a:endParaRPr lang="en-GB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70183" y="2276872"/>
              <a:ext cx="40511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3C757AC9-0CC0-42FE-B62E-9C38520B582B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47664" y="2937126"/>
            <a:ext cx="4945945" cy="698025"/>
            <a:chOff x="1321468" y="1886624"/>
            <a:chExt cx="4945945" cy="698025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1321468" y="2276872"/>
              <a:ext cx="494594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TextBox 16"/>
            <p:cNvSpPr txBox="1"/>
            <p:nvPr/>
          </p:nvSpPr>
          <p:spPr>
            <a:xfrm>
              <a:off x="3203848" y="1886624"/>
              <a:ext cx="18774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x-</a:t>
              </a:r>
              <a:r>
                <a:rPr lang="en-GB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api</a:t>
              </a:r>
              <a:r>
                <a:rPr lang="en-GB" sz="2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-token</a:t>
              </a:r>
              <a:endParaRPr lang="en-GB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70183" y="2276872"/>
              <a:ext cx="40511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E6068B20-63FC-4CAB-9674-BB0F5E08A169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570271" y="3573016"/>
            <a:ext cx="4945945" cy="698025"/>
            <a:chOff x="1416083" y="1886624"/>
            <a:chExt cx="4945945" cy="698025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1416083" y="2276872"/>
              <a:ext cx="494594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TextBox 20"/>
            <p:cNvSpPr txBox="1"/>
            <p:nvPr/>
          </p:nvSpPr>
          <p:spPr>
            <a:xfrm>
              <a:off x="3203848" y="1886624"/>
              <a:ext cx="18774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x-</a:t>
              </a:r>
              <a:r>
                <a:rPr lang="en-GB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api</a:t>
              </a:r>
              <a:r>
                <a:rPr lang="en-GB" sz="2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-token</a:t>
              </a:r>
              <a:endParaRPr lang="en-GB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70183" y="2276872"/>
              <a:ext cx="40511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E6068B20-63FC-4CAB-9674-BB0F5E08A169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47663" y="1961045"/>
            <a:ext cx="4945945" cy="698025"/>
            <a:chOff x="1547663" y="2637716"/>
            <a:chExt cx="4945945" cy="698025"/>
          </a:xfrm>
        </p:grpSpPr>
        <p:cxnSp>
          <p:nvCxnSpPr>
            <p:cNvPr id="24" name="Straight Arrow Connector 23"/>
            <p:cNvCxnSpPr/>
            <p:nvPr/>
          </p:nvCxnSpPr>
          <p:spPr bwMode="auto">
            <a:xfrm>
              <a:off x="1547663" y="3027964"/>
              <a:ext cx="494594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3430043" y="2637716"/>
              <a:ext cx="18774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x-</a:t>
              </a:r>
              <a:r>
                <a:rPr lang="en-GB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api</a:t>
              </a:r>
              <a:r>
                <a:rPr lang="en-GB" sz="2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-token</a:t>
              </a:r>
              <a:endParaRPr lang="en-GB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96378" y="3027964"/>
              <a:ext cx="40511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E6068B20-63FC-4CAB-9674-BB0F5E08A169</a:t>
              </a:r>
            </a:p>
          </p:txBody>
        </p:sp>
      </p:grpSp>
      <p:sp>
        <p:nvSpPr>
          <p:cNvPr id="11" name="Right Brace 10"/>
          <p:cNvSpPr/>
          <p:nvPr/>
        </p:nvSpPr>
        <p:spPr bwMode="auto">
          <a:xfrm>
            <a:off x="6538788" y="2777141"/>
            <a:ext cx="697508" cy="1803987"/>
          </a:xfrm>
          <a:prstGeom prst="righ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6296" y="3172906"/>
            <a:ext cx="1733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Subsequent requests just supply the token</a:t>
            </a:r>
            <a:endParaRPr lang="en-GB" sz="18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1570272" y="4910960"/>
            <a:ext cx="4945945" cy="698025"/>
            <a:chOff x="1321468" y="1886624"/>
            <a:chExt cx="4945945" cy="698025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1321468" y="2276872"/>
              <a:ext cx="494594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TextBox 31"/>
            <p:cNvSpPr txBox="1"/>
            <p:nvPr/>
          </p:nvSpPr>
          <p:spPr>
            <a:xfrm>
              <a:off x="3203848" y="1886624"/>
              <a:ext cx="1569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x-</a:t>
              </a:r>
              <a:r>
                <a:rPr lang="en-GB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api</a:t>
              </a:r>
              <a:r>
                <a:rPr lang="en-GB" sz="2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-key</a:t>
              </a:r>
              <a:endParaRPr lang="en-GB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970183" y="2276872"/>
              <a:ext cx="40511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3C757AC9-0CC0-42FE-B62E-9C38520B582B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547664" y="5467279"/>
            <a:ext cx="4945945" cy="698025"/>
            <a:chOff x="1547663" y="2637716"/>
            <a:chExt cx="4945945" cy="698025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1547663" y="3027964"/>
              <a:ext cx="494594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TextBox 35"/>
            <p:cNvSpPr txBox="1"/>
            <p:nvPr/>
          </p:nvSpPr>
          <p:spPr>
            <a:xfrm>
              <a:off x="3430043" y="2637716"/>
              <a:ext cx="18774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x-</a:t>
              </a:r>
              <a:r>
                <a:rPr lang="en-GB" sz="2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api</a:t>
              </a:r>
              <a:r>
                <a:rPr lang="en-GB" sz="2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-token</a:t>
              </a:r>
              <a:endParaRPr lang="en-GB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96378" y="3027964"/>
              <a:ext cx="40511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7536F9F0-BFD2-448F-959D-FB9277735FDA</a:t>
              </a:r>
            </a:p>
          </p:txBody>
        </p:sp>
      </p:grpSp>
      <p:sp>
        <p:nvSpPr>
          <p:cNvPr id="27" name="Left Brace 26"/>
          <p:cNvSpPr/>
          <p:nvPr/>
        </p:nvSpPr>
        <p:spPr bwMode="auto">
          <a:xfrm>
            <a:off x="1043609" y="5111015"/>
            <a:ext cx="479998" cy="914400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0497" y="5221058"/>
            <a:ext cx="96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Later request</a:t>
            </a:r>
            <a:endParaRPr lang="en-GB" sz="1800" dirty="0"/>
          </a:p>
        </p:txBody>
      </p:sp>
      <p:sp>
        <p:nvSpPr>
          <p:cNvPr id="40" name="Left Brace 39"/>
          <p:cNvSpPr/>
          <p:nvPr/>
        </p:nvSpPr>
        <p:spPr bwMode="auto">
          <a:xfrm>
            <a:off x="1091558" y="1604781"/>
            <a:ext cx="432048" cy="2512371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2490850"/>
            <a:ext cx="1091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Initial requests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757182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8534-86A4-4A91-A38C-91AFFBA71535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API Server Secured Calls</a:t>
            </a:r>
            <a:endParaRPr lang="en-GB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85176" y="2338983"/>
            <a:ext cx="4230774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>
                <a:cs typeface="Times New Roman" panose="02020603050405020304" pitchFamily="18" charset="0"/>
              </a:rPr>
              <a:t>DEMO</a:t>
            </a:r>
          </a:p>
          <a:p>
            <a:pPr algn="ctr"/>
            <a:endParaRPr lang="en-GB" sz="4000" dirty="0">
              <a:cs typeface="Times New Roman" panose="02020603050405020304" pitchFamily="18" charset="0"/>
            </a:endParaRPr>
          </a:p>
          <a:p>
            <a:pPr algn="ctr"/>
            <a:r>
              <a:rPr lang="en-GB" sz="1800" dirty="0" smtClean="0">
                <a:cs typeface="Times New Roman" panose="02020603050405020304" pitchFamily="18" charset="0"/>
              </a:rPr>
              <a:t>Request with API key</a:t>
            </a:r>
            <a:br>
              <a:rPr lang="en-GB" sz="1800" dirty="0" smtClean="0">
                <a:cs typeface="Times New Roman" panose="02020603050405020304" pitchFamily="18" charset="0"/>
              </a:rPr>
            </a:br>
            <a:r>
              <a:rPr lang="en-GB" sz="1800" dirty="0" smtClean="0">
                <a:cs typeface="Times New Roman" panose="02020603050405020304" pitchFamily="18" charset="0"/>
              </a:rPr>
              <a:t>Requests with API Key &amp; Authentication</a:t>
            </a:r>
            <a:br>
              <a:rPr lang="en-GB" sz="1800" dirty="0" smtClean="0">
                <a:cs typeface="Times New Roman" panose="02020603050405020304" pitchFamily="18" charset="0"/>
              </a:rPr>
            </a:br>
            <a:r>
              <a:rPr lang="en-GB" sz="1800" dirty="0" smtClean="0">
                <a:cs typeface="Times New Roman" panose="02020603050405020304" pitchFamily="18" charset="0"/>
              </a:rPr>
              <a:t>JSONP Requests</a:t>
            </a: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07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API Server Clients</a:t>
            </a:r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Java</a:t>
            </a:r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C#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Coldfusion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Just use </a:t>
            </a:r>
            <a:r>
              <a:rPr lang="en-US" altLang="en-US" dirty="0" err="1" smtClean="0"/>
              <a:t>cfhttp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JavaScript (browser)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Requires jQuery and supports CORS and JSONP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Client available in server side forms script: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require("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apiclient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Search for </a:t>
            </a:r>
            <a:r>
              <a:rPr lang="en-US" altLang="en-US" dirty="0" err="1" smtClean="0"/>
              <a:t>apiclient</a:t>
            </a:r>
            <a:r>
              <a:rPr lang="en-US" altLang="en-US" dirty="0" smtClean="0"/>
              <a:t> in </a:t>
            </a:r>
            <a:r>
              <a:rPr lang="en-US" altLang="en-US" dirty="0" err="1" smtClean="0"/>
              <a:t>iCM</a:t>
            </a:r>
            <a:r>
              <a:rPr lang="en-US" altLang="en-US" dirty="0" smtClean="0"/>
              <a:t> V10 help text for documentation</a:t>
            </a:r>
          </a:p>
          <a:p>
            <a:pPr lvl="1">
              <a:lnSpc>
                <a:spcPct val="90000"/>
              </a:lnSpc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cs typeface="Courier New" panose="02070309020205020404" pitchFamily="49" charset="0"/>
              </a:rPr>
              <a:t>Java, C# and JavaScript (browser) will be added to community </a:t>
            </a:r>
            <a:r>
              <a:rPr lang="en-US" altLang="en-US" dirty="0" err="1" smtClean="0">
                <a:cs typeface="Courier New" panose="02070309020205020404" pitchFamily="49" charset="0"/>
              </a:rPr>
              <a:t>svn</a:t>
            </a:r>
            <a:r>
              <a:rPr lang="en-US" altLang="en-US" dirty="0" smtClean="0">
                <a:cs typeface="Courier New" panose="02070309020205020404" pitchFamily="49" charset="0"/>
              </a:rPr>
              <a:t> next week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216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C# Client Example</a:t>
            </a: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pic>
        <p:nvPicPr>
          <p:cNvPr id="398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556792"/>
            <a:ext cx="8617655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19" y="4416524"/>
            <a:ext cx="210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Java is very similar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06986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FD135-E1DC-419D-989D-1C341F518AC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Agenda</a:t>
            </a:r>
            <a:endParaRPr lang="en-US" alt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58200" cy="4572000"/>
          </a:xfrm>
        </p:spPr>
        <p:txBody>
          <a:bodyPr/>
          <a:lstStyle/>
          <a:p>
            <a:r>
              <a:rPr lang="en-GB" altLang="en-US" dirty="0" smtClean="0"/>
              <a:t>Webinar Programme</a:t>
            </a:r>
          </a:p>
          <a:p>
            <a:r>
              <a:rPr lang="en-GB" altLang="en-US" dirty="0" smtClean="0"/>
              <a:t>API Server</a:t>
            </a:r>
          </a:p>
          <a:p>
            <a:pPr lvl="1"/>
            <a:r>
              <a:rPr lang="en-GB" altLang="en-US" dirty="0" smtClean="0"/>
              <a:t>Refresh</a:t>
            </a:r>
          </a:p>
          <a:p>
            <a:pPr lvl="1"/>
            <a:r>
              <a:rPr lang="en-GB" altLang="en-US" dirty="0" smtClean="0"/>
              <a:t>Security: Keys &amp; Tokens</a:t>
            </a:r>
          </a:p>
          <a:p>
            <a:pPr lvl="1"/>
            <a:r>
              <a:rPr lang="en-GB" altLang="en-US" dirty="0" smtClean="0"/>
              <a:t>Clients</a:t>
            </a:r>
            <a:endParaRPr lang="en-GB" altLang="en-US" dirty="0"/>
          </a:p>
          <a:p>
            <a:pPr lvl="1"/>
            <a:r>
              <a:rPr lang="en-GB" altLang="en-US" dirty="0" smtClean="0"/>
              <a:t>Invoking from a browser</a:t>
            </a:r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dirty="0" smtClean="0"/>
              <a:t>Forms</a:t>
            </a:r>
          </a:p>
          <a:p>
            <a:pPr lvl="1"/>
            <a:r>
              <a:rPr lang="en-GB" altLang="en-US" dirty="0" smtClean="0"/>
              <a:t>Invoking API Server</a:t>
            </a:r>
          </a:p>
          <a:p>
            <a:pPr lvl="1"/>
            <a:r>
              <a:rPr lang="en-GB" altLang="en-US" dirty="0" smtClean="0"/>
              <a:t>Scripted Actions</a:t>
            </a:r>
          </a:p>
          <a:p>
            <a:pPr lvl="1"/>
            <a:r>
              <a:rPr lang="en-GB" altLang="en-US" dirty="0" smtClean="0"/>
              <a:t>Custom form families</a:t>
            </a:r>
            <a:endParaRPr lang="en-GB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Browser JavaScript Example</a:t>
            </a: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79513" y="1052736"/>
            <a:ext cx="864096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="scripts/apiserver.js"&gt;&lt;/script&gt;</a:t>
            </a: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</a:p>
          <a:p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APIServer.init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APIServer.createApiService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 "http://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demodev:5706/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icmapi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"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3C757AC9-0CC0-42FE-B62E-9C38520B582B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null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null,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false);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	"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CSArticle_get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	"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set" :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{...},</a:t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"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get":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"..."</a:t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},</a:t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function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 data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// Called when response received</a:t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},</a:t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function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errMsg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// Called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there is an error</a:t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 );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3706986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8534-86A4-4A91-A38C-91AFFBA71535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API Server Clients</a:t>
            </a:r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77844" y="2282676"/>
            <a:ext cx="1845442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>
                <a:cs typeface="Times New Roman" panose="02020603050405020304" pitchFamily="18" charset="0"/>
              </a:rPr>
              <a:t>DEMO</a:t>
            </a:r>
          </a:p>
          <a:p>
            <a:pPr algn="ctr"/>
            <a:endParaRPr lang="en-GB" sz="4000" dirty="0">
              <a:cs typeface="Times New Roman" panose="02020603050405020304" pitchFamily="18" charset="0"/>
            </a:endParaRPr>
          </a:p>
          <a:p>
            <a:pPr algn="ctr"/>
            <a:r>
              <a:rPr lang="en-GB" sz="1800" dirty="0" smtClean="0">
                <a:cs typeface="Times New Roman" panose="02020603050405020304" pitchFamily="18" charset="0"/>
              </a:rPr>
              <a:t>C# Example</a:t>
            </a:r>
            <a:br>
              <a:rPr lang="en-GB" sz="1800" dirty="0" smtClean="0">
                <a:cs typeface="Times New Roman" panose="02020603050405020304" pitchFamily="18" charset="0"/>
              </a:rPr>
            </a:br>
            <a:r>
              <a:rPr lang="en-GB" sz="1800" dirty="0" smtClean="0">
                <a:cs typeface="Times New Roman" panose="02020603050405020304" pitchFamily="18" charset="0"/>
              </a:rPr>
              <a:t>Browser Sample</a:t>
            </a:r>
            <a:br>
              <a:rPr lang="en-GB" sz="1800" dirty="0" smtClean="0">
                <a:cs typeface="Times New Roman" panose="02020603050405020304" pitchFamily="18" charset="0"/>
              </a:rPr>
            </a:b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8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API Server and Forms</a:t>
            </a:r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API Server services can be easily invoked from: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Field ‘default’ function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Scripted Action Handlers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JavaScript library available to help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These are server side requests so security not an issue</a:t>
            </a:r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Use the </a:t>
            </a:r>
            <a:r>
              <a:rPr lang="en-US" altLang="en-US" dirty="0" err="1" smtClean="0"/>
              <a:t>apiclient</a:t>
            </a:r>
            <a:r>
              <a:rPr lang="en-US" altLang="en-US" dirty="0" smtClean="0"/>
              <a:t> library: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require('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apiclient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pPr>
              <a:lnSpc>
                <a:spcPct val="90000"/>
              </a:lnSpc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cs typeface="Courier New" panose="02070309020205020404" pitchFamily="49" charset="0"/>
              </a:rPr>
              <a:t>When using the </a:t>
            </a:r>
            <a:r>
              <a:rPr lang="en-US" altLang="en-US" dirty="0" err="1" smtClean="0">
                <a:cs typeface="Courier New" panose="02070309020205020404" pitchFamily="49" charset="0"/>
              </a:rPr>
              <a:t>icmapi</a:t>
            </a:r>
            <a:r>
              <a:rPr lang="en-US" altLang="en-US" dirty="0" smtClean="0">
                <a:cs typeface="Courier New" panose="02070309020205020404" pitchFamily="49" charset="0"/>
              </a:rPr>
              <a:t> the complexity comes from the number of attributes of an article rather than the actual API call</a:t>
            </a:r>
          </a:p>
          <a:p>
            <a:pPr>
              <a:lnSpc>
                <a:spcPct val="90000"/>
              </a:lnSpc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530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Simple API Server Request</a:t>
            </a: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280" y="1052736"/>
            <a:ext cx="6510565" cy="5233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99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8534-86A4-4A91-A38C-91AFFBA71535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API Server Clients</a:t>
            </a:r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66895" y="2282676"/>
            <a:ext cx="246734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>
                <a:cs typeface="Times New Roman" panose="02020603050405020304" pitchFamily="18" charset="0"/>
              </a:rPr>
              <a:t>DEMO</a:t>
            </a:r>
          </a:p>
          <a:p>
            <a:pPr algn="ctr"/>
            <a:endParaRPr lang="en-GB" sz="4000" dirty="0">
              <a:cs typeface="Times New Roman" panose="02020603050405020304" pitchFamily="18" charset="0"/>
            </a:endParaRPr>
          </a:p>
          <a:p>
            <a:pPr algn="ctr"/>
            <a:r>
              <a:rPr lang="en-GB" sz="1800" dirty="0" smtClean="0">
                <a:cs typeface="Times New Roman" panose="02020603050405020304" pitchFamily="18" charset="0"/>
              </a:rPr>
              <a:t>Form Default Function</a:t>
            </a: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0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Form Scripted Actions</a:t>
            </a: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81100"/>
            <a:ext cx="20478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0825" y="1341438"/>
            <a:ext cx="8458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 b="0" kern="0" dirty="0" smtClean="0">
                <a:cs typeface="Courier New" panose="02070309020205020404" pitchFamily="49" charset="0"/>
              </a:rPr>
              <a:t>New field type in V10 to execute server-side</a:t>
            </a:r>
            <a:br>
              <a:rPr lang="en-US" altLang="en-US" sz="1800" b="0" kern="0" dirty="0" smtClean="0">
                <a:cs typeface="Courier New" panose="02070309020205020404" pitchFamily="49" charset="0"/>
              </a:rPr>
            </a:br>
            <a:r>
              <a:rPr lang="en-US" altLang="en-US" sz="1800" b="0" kern="0" dirty="0" smtClean="0">
                <a:cs typeface="Courier New" panose="02070309020205020404" pitchFamily="49" charset="0"/>
              </a:rPr>
              <a:t>JavaScript when a form is submitted</a:t>
            </a:r>
          </a:p>
          <a:p>
            <a:pPr>
              <a:lnSpc>
                <a:spcPct val="90000"/>
              </a:lnSpc>
            </a:pPr>
            <a:endParaRPr lang="en-US" altLang="en-US" sz="1800" b="0" kern="0" dirty="0"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b="0" kern="0" dirty="0" smtClean="0">
                <a:cs typeface="Courier New" panose="02070309020205020404" pitchFamily="49" charset="0"/>
              </a:rPr>
              <a:t>The script is a function that is passed:</a:t>
            </a:r>
            <a:br>
              <a:rPr lang="en-US" altLang="en-US" sz="1800" b="0" kern="0" dirty="0" smtClean="0">
                <a:cs typeface="Courier New" panose="02070309020205020404" pitchFamily="49" charset="0"/>
              </a:rPr>
            </a:br>
            <a:r>
              <a:rPr lang="en-US" altLang="en-US" sz="1800" b="0" kern="0" dirty="0" smtClean="0">
                <a:cs typeface="Courier New" panose="02070309020205020404" pitchFamily="49" charset="0"/>
              </a:rPr>
              <a:t/>
            </a:r>
            <a:br>
              <a:rPr lang="en-US" altLang="en-US" sz="1800" b="0" kern="0" dirty="0" smtClean="0">
                <a:cs typeface="Courier New" panose="02070309020205020404" pitchFamily="49" charset="0"/>
              </a:rPr>
            </a:br>
            <a:r>
              <a:rPr lang="en-US" altLang="en-US" sz="1800" b="0" kern="0" dirty="0" smtClean="0">
                <a:cs typeface="Courier New" panose="02070309020205020404" pitchFamily="49" charset="0"/>
              </a:rPr>
              <a:t>helper	Form helper library</a:t>
            </a:r>
            <a:br>
              <a:rPr lang="en-US" altLang="en-US" sz="1800" b="0" kern="0" dirty="0" smtClean="0">
                <a:cs typeface="Courier New" panose="02070309020205020404" pitchFamily="49" charset="0"/>
              </a:rPr>
            </a:br>
            <a:r>
              <a:rPr lang="en-US" altLang="en-US" sz="1800" b="0" kern="0" dirty="0" smtClean="0">
                <a:cs typeface="Courier New" panose="02070309020205020404" pitchFamily="49" charset="0"/>
              </a:rPr>
              <a:t>processor	Reference to skeleton processor</a:t>
            </a:r>
            <a:br>
              <a:rPr lang="en-US" altLang="en-US" sz="1800" b="0" kern="0" dirty="0" smtClean="0">
                <a:cs typeface="Courier New" panose="02070309020205020404" pitchFamily="49" charset="0"/>
              </a:rPr>
            </a:br>
            <a:r>
              <a:rPr lang="en-US" altLang="en-US" sz="1800" b="0" kern="0" dirty="0" smtClean="0">
                <a:cs typeface="Courier New" panose="02070309020205020404" pitchFamily="49" charset="0"/>
              </a:rPr>
              <a:t>props	Form properties</a:t>
            </a:r>
            <a:br>
              <a:rPr lang="en-US" altLang="en-US" sz="1800" b="0" kern="0" dirty="0" smtClean="0">
                <a:cs typeface="Courier New" panose="02070309020205020404" pitchFamily="49" charset="0"/>
              </a:rPr>
            </a:br>
            <a:r>
              <a:rPr lang="en-US" altLang="en-US" sz="1800" b="0" kern="0" dirty="0" smtClean="0">
                <a:cs typeface="Courier New" panose="02070309020205020404" pitchFamily="49" charset="0"/>
              </a:rPr>
              <a:t>context	Context variables</a:t>
            </a:r>
          </a:p>
          <a:p>
            <a:pPr>
              <a:lnSpc>
                <a:spcPct val="90000"/>
              </a:lnSpc>
            </a:pPr>
            <a:endParaRPr lang="en-US" altLang="en-US" sz="1800" b="0" kern="0" dirty="0"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b="0" kern="0" dirty="0" smtClean="0">
                <a:cs typeface="Courier New" panose="02070309020205020404" pitchFamily="49" charset="0"/>
              </a:rPr>
              <a:t>For most applications only the helper is needed</a:t>
            </a:r>
          </a:p>
          <a:p>
            <a:pPr>
              <a:lnSpc>
                <a:spcPct val="90000"/>
              </a:lnSpc>
            </a:pPr>
            <a:endParaRPr lang="en-US" altLang="en-US" sz="1800" b="0" kern="0" dirty="0"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b="0" kern="0" dirty="0" smtClean="0">
                <a:cs typeface="Courier New" panose="02070309020205020404" pitchFamily="49" charset="0"/>
              </a:rPr>
              <a:t>Remember this is server-side script and </a:t>
            </a:r>
            <a:r>
              <a:rPr lang="en-US" altLang="en-US" sz="1800" u="sng" kern="0" dirty="0" smtClean="0">
                <a:cs typeface="Courier New" panose="02070309020205020404" pitchFamily="49" charset="0"/>
              </a:rPr>
              <a:t>never</a:t>
            </a:r>
            <a:r>
              <a:rPr lang="en-US" altLang="en-US" sz="1800" b="0" kern="0" dirty="0" smtClean="0">
                <a:cs typeface="Courier New" panose="02070309020205020404" pitchFamily="49" charset="0"/>
              </a:rPr>
              <a:t> appears in a site users browser</a:t>
            </a:r>
            <a:endParaRPr lang="en-US" altLang="en-US" sz="1800" b="0" kern="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222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Form Scripted Actions</a:t>
            </a: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4" y="1171518"/>
            <a:ext cx="8965232" cy="492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620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Form Scripted Actions</a:t>
            </a: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43" y="1124744"/>
            <a:ext cx="7360040" cy="128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58112" y="2532063"/>
            <a:ext cx="84582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 b="0" kern="0" dirty="0" smtClean="0">
                <a:cs typeface="Courier New" panose="02070309020205020404" pitchFamily="49" charset="0"/>
              </a:rPr>
              <a:t>Basic request is the same as the simple example. Except: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kern="0" dirty="0" err="1" smtClean="0">
                <a:cs typeface="Courier New" panose="02070309020205020404" pitchFamily="49" charset="0"/>
              </a:rPr>
              <a:t>iCM</a:t>
            </a:r>
            <a:r>
              <a:rPr lang="en-US" altLang="en-US" sz="1800" b="0" kern="0" dirty="0" smtClean="0">
                <a:cs typeface="Courier New" panose="02070309020205020404" pitchFamily="49" charset="0"/>
              </a:rPr>
              <a:t> user name and password required.</a:t>
            </a:r>
          </a:p>
          <a:p>
            <a:pPr lvl="1">
              <a:lnSpc>
                <a:spcPct val="90000"/>
              </a:lnSpc>
            </a:pPr>
            <a:endParaRPr lang="en-US" altLang="en-US" sz="1800" b="0" kern="0" dirty="0"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b="0" kern="0" dirty="0" smtClean="0">
                <a:cs typeface="Courier New" panose="02070309020205020404" pitchFamily="49" charset="0"/>
              </a:rPr>
              <a:t>Most of the rest of the script is all article attributes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kern="0" dirty="0" smtClean="0">
                <a:cs typeface="Courier New" panose="02070309020205020404" pitchFamily="49" charset="0"/>
              </a:rPr>
              <a:t>Extra data</a:t>
            </a:r>
          </a:p>
          <a:p>
            <a:pPr lvl="1">
              <a:lnSpc>
                <a:spcPct val="90000"/>
              </a:lnSpc>
            </a:pPr>
            <a:endParaRPr lang="en-US" altLang="en-US" sz="1800" b="0" kern="0" dirty="0"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b="0" kern="0" dirty="0" err="1" smtClean="0">
                <a:cs typeface="Courier New" panose="02070309020205020404" pitchFamily="49" charset="0"/>
              </a:rPr>
              <a:t>helper.queryFieldValue</a:t>
            </a:r>
            <a:endParaRPr lang="en-US" altLang="en-US" sz="1800" b="0" kern="0" dirty="0" smtClean="0"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800" b="0" kern="0" dirty="0" smtClean="0">
                <a:cs typeface="Courier New" panose="02070309020205020404" pitchFamily="49" charset="0"/>
              </a:rPr>
              <a:t>Use to extract field values</a:t>
            </a:r>
            <a:endParaRPr lang="en-US" altLang="en-US" sz="1800" b="0" kern="0" dirty="0">
              <a:cs typeface="Courier New" panose="02070309020205020404" pitchFamily="49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036" y="4689475"/>
            <a:ext cx="448627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438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18534-86A4-4A91-A38C-91AFFBA71535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API Server Clients</a:t>
            </a:r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10739" y="2282676"/>
            <a:ext cx="177965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>
                <a:cs typeface="Times New Roman" panose="02020603050405020304" pitchFamily="18" charset="0"/>
              </a:rPr>
              <a:t>DEMO</a:t>
            </a:r>
          </a:p>
          <a:p>
            <a:pPr algn="ctr"/>
            <a:endParaRPr lang="en-GB" sz="4000" dirty="0">
              <a:cs typeface="Times New Roman" panose="02020603050405020304" pitchFamily="18" charset="0"/>
            </a:endParaRPr>
          </a:p>
          <a:p>
            <a:pPr algn="ctr"/>
            <a:r>
              <a:rPr lang="en-GB" sz="1800" dirty="0" smtClean="0">
                <a:cs typeface="Times New Roman" panose="02020603050405020304" pitchFamily="18" charset="0"/>
              </a:rPr>
              <a:t>Article Creation</a:t>
            </a: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98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Generating Additional Actions</a:t>
            </a: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58112" y="1268760"/>
            <a:ext cx="845820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 b="0" kern="0" dirty="0" smtClean="0">
                <a:cs typeface="Courier New" panose="02070309020205020404" pitchFamily="49" charset="0"/>
              </a:rPr>
              <a:t>Helper provides functions for adding and manipulating actions</a:t>
            </a:r>
          </a:p>
          <a:p>
            <a:pPr>
              <a:lnSpc>
                <a:spcPct val="90000"/>
              </a:lnSpc>
            </a:pPr>
            <a:endParaRPr lang="en-US" altLang="en-US" sz="1800" b="0" kern="0" dirty="0"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b="0" kern="0" dirty="0" smtClean="0">
                <a:cs typeface="Courier New" panose="02070309020205020404" pitchFamily="49" charset="0"/>
              </a:rPr>
              <a:t>Scripted action can return a new action. For example a message:</a:t>
            </a:r>
          </a:p>
          <a:p>
            <a:pPr>
              <a:lnSpc>
                <a:spcPct val="90000"/>
              </a:lnSpc>
            </a:pPr>
            <a:endParaRPr lang="en-US" altLang="en-US" sz="1800" b="0" kern="0" dirty="0">
              <a:cs typeface="Courier New" panose="02070309020205020404" pitchFamily="49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24" y="3079601"/>
            <a:ext cx="840105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050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FD135-E1DC-419D-989D-1C341F518AC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Webinar Programme</a:t>
            </a:r>
            <a:endParaRPr lang="en-US" altLang="en-US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58200" cy="4572000"/>
          </a:xfrm>
        </p:spPr>
        <p:txBody>
          <a:bodyPr/>
          <a:lstStyle/>
          <a:p>
            <a:r>
              <a:rPr lang="en-GB" altLang="en-US" dirty="0" smtClean="0"/>
              <a:t>User</a:t>
            </a:r>
          </a:p>
          <a:p>
            <a:pPr lvl="1"/>
            <a:r>
              <a:rPr lang="en-GB" altLang="en-US" dirty="0" smtClean="0"/>
              <a:t>1</a:t>
            </a:r>
            <a:r>
              <a:rPr lang="en-GB" altLang="en-US" baseline="30000" dirty="0" smtClean="0"/>
              <a:t>st</a:t>
            </a:r>
            <a:r>
              <a:rPr lang="en-GB" altLang="en-US" dirty="0" smtClean="0"/>
              <a:t> October – What’s New in </a:t>
            </a:r>
            <a:r>
              <a:rPr lang="en-GB" altLang="en-US" dirty="0" err="1" smtClean="0"/>
              <a:t>iCM</a:t>
            </a:r>
            <a:r>
              <a:rPr lang="en-GB" altLang="en-US" dirty="0" smtClean="0"/>
              <a:t> V10</a:t>
            </a:r>
          </a:p>
          <a:p>
            <a:pPr lvl="1"/>
            <a:r>
              <a:rPr lang="en-GB" altLang="en-US" dirty="0" smtClean="0"/>
              <a:t>2</a:t>
            </a:r>
            <a:r>
              <a:rPr lang="en-GB" altLang="en-US" baseline="30000" dirty="0" smtClean="0"/>
              <a:t>nd</a:t>
            </a:r>
            <a:r>
              <a:rPr lang="en-GB" altLang="en-US" dirty="0" smtClean="0"/>
              <a:t> October – Article Editing, Media Upload, </a:t>
            </a:r>
            <a:r>
              <a:rPr lang="en-GB" altLang="en-US" dirty="0" err="1" smtClean="0"/>
              <a:t>etc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3</a:t>
            </a:r>
            <a:r>
              <a:rPr lang="en-GB" altLang="en-US" baseline="30000" dirty="0" smtClean="0"/>
              <a:t>rd</a:t>
            </a:r>
            <a:r>
              <a:rPr lang="en-GB" altLang="en-US" dirty="0" smtClean="0"/>
              <a:t> October – Preferences, Help Text, Shortcuts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Technical </a:t>
            </a:r>
          </a:p>
          <a:p>
            <a:pPr lvl="1"/>
            <a:r>
              <a:rPr lang="en-GB" altLang="en-US" dirty="0" smtClean="0"/>
              <a:t>9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 October – </a:t>
            </a:r>
            <a:r>
              <a:rPr lang="en-GB" altLang="en-US" dirty="0" err="1" smtClean="0"/>
              <a:t>iCM</a:t>
            </a:r>
            <a:r>
              <a:rPr lang="en-GB" altLang="en-US" dirty="0" smtClean="0"/>
              <a:t> V10 Overview</a:t>
            </a:r>
          </a:p>
          <a:p>
            <a:pPr lvl="1"/>
            <a:r>
              <a:rPr lang="en-GB" altLang="en-US" dirty="0" smtClean="0"/>
              <a:t>16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 October – Forms</a:t>
            </a:r>
          </a:p>
          <a:p>
            <a:pPr lvl="1"/>
            <a:r>
              <a:rPr lang="en-GB" altLang="en-US" dirty="0" smtClean="0"/>
              <a:t>13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 November – API Server</a:t>
            </a:r>
          </a:p>
          <a:p>
            <a:pPr lvl="1"/>
            <a:r>
              <a:rPr lang="en-GB" altLang="en-US" b="1" u="sng" dirty="0" smtClean="0"/>
              <a:t>11</a:t>
            </a:r>
            <a:r>
              <a:rPr lang="en-GB" altLang="en-US" b="1" u="sng" baseline="30000" dirty="0" smtClean="0"/>
              <a:t>th</a:t>
            </a:r>
            <a:r>
              <a:rPr lang="en-GB" altLang="en-US" b="1" u="sng" dirty="0" smtClean="0"/>
              <a:t> December – API Server and Forms</a:t>
            </a:r>
          </a:p>
          <a:p>
            <a:pPr lvl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40512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Custom Form Families</a:t>
            </a:r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58200" cy="4572000"/>
          </a:xfrm>
        </p:spPr>
        <p:txBody>
          <a:bodyPr/>
          <a:lstStyle/>
          <a:p>
            <a:r>
              <a:rPr lang="en-GB" altLang="en-US" dirty="0" smtClean="0"/>
              <a:t>Custom form families create in V9 will not be upgraded to V10</a:t>
            </a:r>
          </a:p>
          <a:p>
            <a:pPr lvl="1"/>
            <a:r>
              <a:rPr lang="en-GB" altLang="en-US" dirty="0" smtClean="0"/>
              <a:t>We don't know what they are based on so can't process automatically</a:t>
            </a:r>
          </a:p>
          <a:p>
            <a:pPr lvl="1"/>
            <a:endParaRPr lang="en-GB" altLang="en-US" dirty="0"/>
          </a:p>
          <a:p>
            <a:r>
              <a:rPr lang="en-GB" altLang="en-US" dirty="0" smtClean="0"/>
              <a:t>However there should be a small number of changes needed</a:t>
            </a:r>
          </a:p>
          <a:p>
            <a:pPr lvl="1"/>
            <a:r>
              <a:rPr lang="en-GB" altLang="en-US" dirty="0" smtClean="0"/>
              <a:t>Relates to the change from WDDX XML to JSON</a:t>
            </a:r>
          </a:p>
          <a:p>
            <a:pPr lvl="1"/>
            <a:r>
              <a:rPr lang="en-GB" altLang="en-US" dirty="0"/>
              <a:t>Various functions renamed from …WDDX to …</a:t>
            </a:r>
            <a:r>
              <a:rPr lang="en-GB" altLang="en-US" dirty="0" smtClean="0"/>
              <a:t>JSON</a:t>
            </a:r>
          </a:p>
          <a:p>
            <a:endParaRPr lang="en-GB" altLang="en-US" dirty="0"/>
          </a:p>
          <a:p>
            <a:r>
              <a:rPr lang="en-GB" altLang="en-US" dirty="0" smtClean="0"/>
              <a:t>Note that if the custom form family only exists to facilitate the development of custom field types we would recommended recreating its by copying DEFAULTV2</a:t>
            </a:r>
          </a:p>
          <a:p>
            <a:endParaRPr lang="en-GB" altLang="en-US" dirty="0"/>
          </a:p>
          <a:p>
            <a:r>
              <a:rPr lang="en-GB" altLang="en-US" dirty="0" smtClean="0"/>
              <a:t>Custom field types that have been copied to the DEFAULT or DEFAULTV2 families should work but we do recommend the field types </a:t>
            </a:r>
            <a:r>
              <a:rPr lang="en-GB" altLang="en-US" dirty="0" err="1" smtClean="0"/>
              <a:t>ObjTypeDefSkel</a:t>
            </a:r>
            <a:r>
              <a:rPr lang="en-GB" altLang="en-US" dirty="0" smtClean="0"/>
              <a:t> is modified as described to reduce the risk of the problems in the future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970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Typical Error Report</a:t>
            </a:r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58200" cy="719410"/>
          </a:xfrm>
        </p:spPr>
        <p:txBody>
          <a:bodyPr/>
          <a:lstStyle/>
          <a:p>
            <a:r>
              <a:rPr lang="en-GB" altLang="en-US" dirty="0" smtClean="0"/>
              <a:t>If you see an error message during form publishing that contains:</a:t>
            </a:r>
          </a:p>
          <a:p>
            <a:endParaRPr lang="en-GB" altLang="en-US" dirty="0"/>
          </a:p>
          <a:p>
            <a:endParaRPr lang="en-GB" altLang="en-US" dirty="0" smtClean="0"/>
          </a:p>
          <a:p>
            <a:endParaRPr lang="en-GB" altLang="en-US" dirty="0"/>
          </a:p>
          <a:p>
            <a:endParaRPr lang="en-GB" altLang="en-US" dirty="0" smtClean="0"/>
          </a:p>
          <a:p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dirty="0" smtClean="0"/>
              <a:t>You need to check to see if you are using a custom form family and make the changes described.</a:t>
            </a:r>
          </a:p>
          <a:p>
            <a:endParaRPr lang="en-GB" altLang="en-US" dirty="0"/>
          </a:p>
          <a:p>
            <a:r>
              <a:rPr lang="en-GB" altLang="en-US" dirty="0" smtClean="0"/>
              <a:t>Any reference to WDDX means the family or field type needs upgrading</a:t>
            </a:r>
            <a:endParaRPr lang="en-GB" altLang="en-US" dirty="0"/>
          </a:p>
          <a:p>
            <a:endParaRPr lang="en-GB" altLang="en-US" dirty="0" smtClean="0"/>
          </a:p>
          <a:p>
            <a:pPr lvl="1"/>
            <a:endParaRPr lang="en-GB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66230" y="2852936"/>
            <a:ext cx="88024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 error: Object # has no method "</a:t>
            </a:r>
            <a:r>
              <a:rPr lang="en-GB" alt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buildPageTypeWDDX</a:t>
            </a:r>
            <a:r>
              <a:rPr lang="en-GB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743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Custom Form Families – Affected Skeletons</a:t>
            </a: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0825" y="1341438"/>
            <a:ext cx="8458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sz="1800" b="0" kern="0" dirty="0" smtClean="0"/>
              <a:t>Form Skeletons</a:t>
            </a:r>
          </a:p>
          <a:p>
            <a:pPr lvl="1"/>
            <a:r>
              <a:rPr lang="en-GB" altLang="en-US" sz="1800" b="0" kern="0" dirty="0" err="1" smtClean="0"/>
              <a:t>ObjTypeDefSkel</a:t>
            </a:r>
            <a:endParaRPr lang="en-GB" altLang="en-US" sz="1800" b="0" kern="0" dirty="0" smtClean="0"/>
          </a:p>
          <a:p>
            <a:endParaRPr lang="en-GB" altLang="en-US" sz="1800" b="0" kern="0" dirty="0"/>
          </a:p>
          <a:p>
            <a:r>
              <a:rPr lang="en-GB" altLang="en-US" sz="1800" b="0" kern="0" dirty="0" smtClean="0"/>
              <a:t>Page Skeletons</a:t>
            </a:r>
          </a:p>
          <a:p>
            <a:pPr lvl="1"/>
            <a:r>
              <a:rPr lang="en-GB" altLang="en-US" sz="1800" b="0" kern="0" dirty="0" err="1" smtClean="0"/>
              <a:t>ObjTypeDefSkel</a:t>
            </a:r>
            <a:endParaRPr lang="en-GB" altLang="en-US" sz="1800" b="0" kern="0" dirty="0" smtClean="0"/>
          </a:p>
          <a:p>
            <a:endParaRPr lang="en-GB" altLang="en-US" sz="1800" b="0" kern="0" dirty="0"/>
          </a:p>
          <a:p>
            <a:r>
              <a:rPr lang="en-GB" altLang="en-US" sz="1800" b="0" kern="0" dirty="0" smtClean="0"/>
              <a:t>Field Types</a:t>
            </a:r>
          </a:p>
          <a:p>
            <a:pPr lvl="1"/>
            <a:r>
              <a:rPr lang="en-GB" altLang="en-US" sz="1800" b="0" kern="0" dirty="0" smtClean="0"/>
              <a:t>Field Type Skeletons</a:t>
            </a:r>
          </a:p>
          <a:p>
            <a:pPr lvl="1"/>
            <a:r>
              <a:rPr lang="en-GB" altLang="en-US" sz="1800" b="0" kern="0" dirty="0" err="1" smtClean="0"/>
              <a:t>ObjTypeDefSkel</a:t>
            </a:r>
            <a:endParaRPr lang="en-GB" altLang="en-US" sz="1800" b="0" kern="0" dirty="0" smtClean="0"/>
          </a:p>
          <a:p>
            <a:pPr lvl="2"/>
            <a:r>
              <a:rPr lang="en-GB" altLang="en-US" sz="1800" b="0" kern="0" dirty="0" smtClean="0"/>
              <a:t>Not all field types have this skeleton</a:t>
            </a:r>
          </a:p>
        </p:txBody>
      </p:sp>
    </p:spTree>
    <p:extLst>
      <p:ext uri="{BB962C8B-B14F-4D97-AF65-F5344CB8AC3E}">
        <p14:creationId xmlns:p14="http://schemas.microsoft.com/office/powerpoint/2010/main" val="2539520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Form Skeletons - </a:t>
            </a:r>
            <a:r>
              <a:rPr lang="en-GB" altLang="en-US" dirty="0" err="1" smtClean="0"/>
              <a:t>ObjTypeDefSkel</a:t>
            </a: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941388"/>
            <a:ext cx="7305675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5574431"/>
            <a:ext cx="7730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Used to be: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buildPageTypeWDDX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generateWDDX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461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34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Page Skeletons - </a:t>
            </a:r>
            <a:r>
              <a:rPr lang="en-GB" altLang="en-US" dirty="0" err="1" smtClean="0"/>
              <a:t>ObjTypeDefSkel</a:t>
            </a: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24281" y="4221088"/>
            <a:ext cx="866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Suggest this skeleton is copied from the V10 DEFAULT or DEFAULTV2 form family.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2996952"/>
            <a:ext cx="85153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64096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51520" y="1081558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V9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075" y="2535287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449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35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Field </a:t>
            </a:r>
            <a:r>
              <a:rPr lang="en-GB" altLang="en-US" dirty="0" err="1" smtClean="0"/>
              <a:t>TypeeSkeletons</a:t>
            </a:r>
            <a:r>
              <a:rPr lang="en-GB" altLang="en-US" dirty="0" smtClean="0"/>
              <a:t> - </a:t>
            </a:r>
            <a:r>
              <a:rPr lang="en-GB" altLang="en-US" dirty="0" err="1" smtClean="0"/>
              <a:t>ObjTypeDefSkel</a:t>
            </a:r>
            <a:endParaRPr lang="en-US" altLang="en-US" dirty="0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51520" y="1081558"/>
            <a:ext cx="3227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  <a:cs typeface="Courier New" panose="02070309020205020404" pitchFamily="49" charset="0"/>
              </a:rPr>
              <a:t>Container field types</a:t>
            </a:r>
            <a:endParaRPr lang="en-GB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075" y="2535287"/>
            <a:ext cx="2383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Other field types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45357"/>
            <a:ext cx="7743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06452"/>
            <a:ext cx="39814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51520" y="5574431"/>
            <a:ext cx="791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Used to be: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buildFieldTypeWDDX</a:t>
            </a:r>
            <a:r>
              <a:rPr lang="en-GB" dirty="0" smtClean="0"/>
              <a:t> and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generateWDDX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243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533400"/>
          </a:xfrm>
        </p:spPr>
        <p:txBody>
          <a:bodyPr/>
          <a:lstStyle/>
          <a:p>
            <a:pPr algn="ctr"/>
            <a:r>
              <a:rPr lang="en-GB" altLang="en-US" sz="3200" dirty="0" smtClean="0">
                <a:solidFill>
                  <a:schemeClr val="bg1"/>
                </a:solidFill>
              </a:rPr>
              <a:t>Questions?</a:t>
            </a:r>
            <a:endParaRPr lang="en-GB" altLang="en-US" sz="3200" dirty="0">
              <a:solidFill>
                <a:schemeClr val="bg1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15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2FDB-C3FD-452B-860A-31F2FCB6F37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API Server - Refresh</a:t>
            </a:r>
            <a:endParaRPr lang="en-US" altLang="en-US" dirty="0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31490" y="1268760"/>
            <a:ext cx="8458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sz="1800" b="0" kern="0" dirty="0" smtClean="0"/>
              <a:t>Platform for:</a:t>
            </a:r>
          </a:p>
          <a:p>
            <a:pPr lvl="1"/>
            <a:r>
              <a:rPr lang="en-GB" altLang="en-US" sz="1800" b="0" kern="0" dirty="0" smtClean="0"/>
              <a:t>Delivery of services to support </a:t>
            </a:r>
            <a:r>
              <a:rPr lang="en-GB" altLang="en-US" sz="1800" b="0" kern="0" dirty="0" err="1" smtClean="0"/>
              <a:t>iCM</a:t>
            </a:r>
            <a:r>
              <a:rPr lang="en-GB" altLang="en-US" sz="1800" b="0" kern="0" dirty="0" smtClean="0"/>
              <a:t> &amp; sites</a:t>
            </a:r>
          </a:p>
          <a:p>
            <a:pPr lvl="2"/>
            <a:r>
              <a:rPr lang="en-GB" altLang="en-US" sz="1800" b="0" kern="0" dirty="0" smtClean="0"/>
              <a:t>Forms rendering for all platforms</a:t>
            </a:r>
          </a:p>
          <a:p>
            <a:pPr lvl="2"/>
            <a:r>
              <a:rPr lang="en-GB" altLang="en-US" sz="1800" u="sng" kern="0" dirty="0" smtClean="0"/>
              <a:t>This is the most obvious difference in initial release</a:t>
            </a:r>
          </a:p>
          <a:p>
            <a:pPr lvl="1"/>
            <a:endParaRPr lang="en-GB" altLang="en-US" sz="1800" b="0" kern="0" dirty="0" smtClean="0"/>
          </a:p>
          <a:p>
            <a:pPr lvl="1"/>
            <a:r>
              <a:rPr lang="en-GB" altLang="en-US" sz="1800" b="0" kern="0" dirty="0" smtClean="0"/>
              <a:t>Delivery of secure APIs for 3</a:t>
            </a:r>
            <a:r>
              <a:rPr lang="en-GB" altLang="en-US" sz="1800" b="0" kern="0" baseline="30000" dirty="0" smtClean="0"/>
              <a:t>rd</a:t>
            </a:r>
            <a:r>
              <a:rPr lang="en-GB" altLang="en-US" sz="1800" b="0" kern="0" dirty="0" smtClean="0"/>
              <a:t> party integration</a:t>
            </a:r>
          </a:p>
          <a:p>
            <a:pPr lvl="2"/>
            <a:r>
              <a:rPr lang="en-GB" altLang="en-US" sz="1800" b="0" kern="0" dirty="0" smtClean="0"/>
              <a:t>Secure access to </a:t>
            </a:r>
            <a:r>
              <a:rPr lang="en-GB" altLang="en-US" sz="1800" b="0" kern="0" dirty="0" err="1" smtClean="0"/>
              <a:t>iCM</a:t>
            </a:r>
            <a:r>
              <a:rPr lang="en-GB" altLang="en-US" sz="1800" b="0" kern="0" dirty="0" smtClean="0"/>
              <a:t> API</a:t>
            </a:r>
          </a:p>
          <a:p>
            <a:pPr lvl="2"/>
            <a:endParaRPr lang="en-GB" altLang="en-US" sz="1800" b="0" kern="0" dirty="0"/>
          </a:p>
          <a:p>
            <a:pPr lvl="1"/>
            <a:r>
              <a:rPr lang="en-GB" altLang="en-US" sz="1800" b="0" kern="0" dirty="0" smtClean="0"/>
              <a:t>Delivery of additional services for </a:t>
            </a:r>
            <a:r>
              <a:rPr lang="en-GB" altLang="en-US" sz="1800" b="0" kern="0" dirty="0" err="1" smtClean="0"/>
              <a:t>iCM</a:t>
            </a:r>
            <a:r>
              <a:rPr lang="en-GB" altLang="en-US" sz="1800" b="0" kern="0" dirty="0" smtClean="0"/>
              <a:t> and sites: 10.0.1.0</a:t>
            </a:r>
          </a:p>
          <a:p>
            <a:pPr lvl="2"/>
            <a:r>
              <a:rPr lang="en-GB" altLang="en-US" sz="1800" b="0" kern="0" dirty="0" smtClean="0"/>
              <a:t>Workflow engine - started</a:t>
            </a:r>
          </a:p>
          <a:p>
            <a:pPr lvl="2"/>
            <a:r>
              <a:rPr lang="en-GB" altLang="en-US" sz="1800" b="0" kern="0" dirty="0" smtClean="0"/>
              <a:t>Low level database access - started</a:t>
            </a:r>
          </a:p>
          <a:p>
            <a:pPr lvl="2"/>
            <a:r>
              <a:rPr lang="en-GB" altLang="en-US" sz="1800" b="0" kern="0" dirty="0" smtClean="0"/>
              <a:t>Master media image manipulation - started</a:t>
            </a:r>
          </a:p>
          <a:p>
            <a:pPr lvl="2"/>
            <a:endParaRPr lang="en-GB" altLang="en-US" sz="1800" b="0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Architectural Changes – Refresh</a:t>
            </a:r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Each </a:t>
            </a:r>
            <a:r>
              <a:rPr lang="en-US" altLang="en-US" dirty="0" err="1" smtClean="0"/>
              <a:t>iCM</a:t>
            </a:r>
            <a:r>
              <a:rPr lang="en-US" altLang="en-US" dirty="0" smtClean="0"/>
              <a:t> and delivery server must have a local API Server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Each server must be defined in </a:t>
            </a:r>
            <a:r>
              <a:rPr lang="en-US" altLang="en-US" dirty="0" err="1" smtClean="0"/>
              <a:t>iCM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iCM</a:t>
            </a:r>
            <a:r>
              <a:rPr lang="en-US" altLang="en-US" dirty="0" smtClean="0"/>
              <a:t> sends the configuration information to the API Server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This includes details of database connections, media folder </a:t>
            </a:r>
            <a:r>
              <a:rPr lang="en-US" altLang="en-US" dirty="0" err="1" smtClean="0"/>
              <a:t>etc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iCM</a:t>
            </a:r>
            <a:r>
              <a:rPr lang="en-US" altLang="en-US" dirty="0" smtClean="0"/>
              <a:t> can also send updates to the API Server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Supplied as part of </a:t>
            </a:r>
            <a:r>
              <a:rPr lang="en-US" altLang="en-US" dirty="0" err="1" smtClean="0"/>
              <a:t>iCM</a:t>
            </a:r>
            <a:r>
              <a:rPr lang="en-US" altLang="en-US" dirty="0" smtClean="0"/>
              <a:t> patches or hot fixes.</a:t>
            </a:r>
            <a:endParaRPr lang="en-US" altLang="en-US" dirty="0"/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</p:txBody>
      </p:sp>
      <p:sp>
        <p:nvSpPr>
          <p:cNvPr id="299012" name="Text Box 4"/>
          <p:cNvSpPr txBox="1">
            <a:spLocks noChangeArrowheads="1"/>
          </p:cNvSpPr>
          <p:nvPr/>
        </p:nvSpPr>
        <p:spPr bwMode="auto">
          <a:xfrm>
            <a:off x="381000" y="4797425"/>
            <a:ext cx="426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91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Using API Server Services</a:t>
            </a:r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Based on JSON-RPC/2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3"/>
              </a:rPr>
              <a:t>http</a:t>
            </a:r>
            <a:r>
              <a:rPr lang="en-US" altLang="en-US" dirty="0">
                <a:hlinkClick r:id="rId3"/>
              </a:rPr>
              <a:t>://www.jsonrpc.org</a:t>
            </a:r>
            <a:r>
              <a:rPr lang="en-US" altLang="en-US" dirty="0" smtClean="0">
                <a:hlinkClick r:id="rId3"/>
              </a:rPr>
              <a:t>/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Essentially an HTTP/S POST of JSON Data that represents a function call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Response is also JSON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Multi-part Mime format also support for sending files with requests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JSON-RPC request sent in JSONRPC part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CORS and JSONP Support for cross-site browser requests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4"/>
              </a:rPr>
              <a:t>http://www.w3.org/TR/cors</a:t>
            </a:r>
            <a:r>
              <a:rPr lang="en-US" altLang="en-US" dirty="0" smtClean="0">
                <a:hlinkClick r:id="rId4"/>
              </a:rPr>
              <a:t>/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5"/>
              </a:rPr>
              <a:t>http://json-p.org</a:t>
            </a:r>
            <a:r>
              <a:rPr lang="en-US" altLang="en-US" dirty="0" smtClean="0">
                <a:hlinkClick r:id="rId5"/>
              </a:rPr>
              <a:t>/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Google Chrome Postman plugin recommended for trying calls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86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JSON-RPC Examples</a:t>
            </a:r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Request:</a:t>
            </a:r>
          </a:p>
          <a:p>
            <a:pPr lvl="1">
              <a:lnSpc>
                <a:spcPct val="90000"/>
              </a:lnSpc>
            </a:pP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"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id":"1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b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"</a:t>
            </a:r>
            <a:r>
              <a:rPr lang="en-GB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method":"greeting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b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"</a:t>
            </a:r>
            <a:r>
              <a:rPr lang="en-GB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":{"name": "Gary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"},</a:t>
            </a:r>
            <a:b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"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jsonrpc":"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en-GB" altLang="en-US" dirty="0"/>
          </a:p>
          <a:p>
            <a:pPr>
              <a:lnSpc>
                <a:spcPct val="90000"/>
              </a:lnSpc>
            </a:pPr>
            <a:r>
              <a:rPr lang="en-GB" altLang="en-US" dirty="0" smtClean="0"/>
              <a:t>Response:</a:t>
            </a:r>
          </a:p>
          <a:p>
            <a:pPr lvl="1">
              <a:lnSpc>
                <a:spcPct val="90000"/>
              </a:lnSpc>
            </a:pP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"id": "1",</a:t>
            </a:r>
            <a:b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"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result": "Hello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Gary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"</a:t>
            </a:r>
            <a:r>
              <a:rPr lang="en-GB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jsonrpc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": "2.0",</a:t>
            </a:r>
            <a:b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179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JSON-RPC - Request</a:t>
            </a:r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id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String or number identifying request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method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Name of service method to invoke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params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Parameters, can be an array or object depending on service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jsonrpc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Must be set to “2.0”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983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1F86D-0A4F-4497-B159-A6902052E43F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JSON-RPC - Response</a:t>
            </a:r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id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String or number identifying request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result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Simple type, array or object depending on service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jsonrpc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Will be set to “2.0”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8180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441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SS_09-01-05">
  <a:themeElements>
    <a:clrScheme name="">
      <a:dk1>
        <a:srgbClr val="000000"/>
      </a:dk1>
      <a:lt1>
        <a:srgbClr val="FFFFFF"/>
      </a:lt1>
      <a:dk2>
        <a:srgbClr val="662D91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SS_09-01-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OSS_09-01-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SS_09-01-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SS_09-01-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SS_09-01-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SS_09-01-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SS_09-01-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SS_09-01-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Settings\jimmys\Application Data\Microsoft\Templates\GOSS_09-01-05.pot</Template>
  <TotalTime>14628</TotalTime>
  <Words>1136</Words>
  <Application>Microsoft Office PowerPoint</Application>
  <PresentationFormat>On-screen Show (4:3)</PresentationFormat>
  <Paragraphs>341</Paragraphs>
  <Slides>36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GOSS_09-01-05</vt:lpstr>
      <vt:lpstr>iCM 10.0.0.0 – API Server &amp; Forms</vt:lpstr>
      <vt:lpstr>Agenda</vt:lpstr>
      <vt:lpstr>Webinar Programme</vt:lpstr>
      <vt:lpstr>API Server - Refresh</vt:lpstr>
      <vt:lpstr>Architectural Changes – Refresh</vt:lpstr>
      <vt:lpstr>Using API Server Services</vt:lpstr>
      <vt:lpstr>JSON-RPC Examples</vt:lpstr>
      <vt:lpstr>JSON-RPC - Request</vt:lpstr>
      <vt:lpstr>JSON-RPC - Response</vt:lpstr>
      <vt:lpstr>Worker Security</vt:lpstr>
      <vt:lpstr>Worker Security</vt:lpstr>
      <vt:lpstr>Worker Security</vt:lpstr>
      <vt:lpstr>Worker Security</vt:lpstr>
      <vt:lpstr>Secured API Server Requests</vt:lpstr>
      <vt:lpstr>Secured API Server Requests with JSONP</vt:lpstr>
      <vt:lpstr>Secured API Server Requests</vt:lpstr>
      <vt:lpstr>API Server Secured Calls</vt:lpstr>
      <vt:lpstr>API Server Clients</vt:lpstr>
      <vt:lpstr>C# Client Example</vt:lpstr>
      <vt:lpstr>Browser JavaScript Example</vt:lpstr>
      <vt:lpstr>API Server Clients</vt:lpstr>
      <vt:lpstr>API Server and Forms</vt:lpstr>
      <vt:lpstr>Simple API Server Request</vt:lpstr>
      <vt:lpstr>API Server Clients</vt:lpstr>
      <vt:lpstr>Form Scripted Actions</vt:lpstr>
      <vt:lpstr>Form Scripted Actions</vt:lpstr>
      <vt:lpstr>Form Scripted Actions</vt:lpstr>
      <vt:lpstr>API Server Clients</vt:lpstr>
      <vt:lpstr>Generating Additional Actions</vt:lpstr>
      <vt:lpstr>Custom Form Families</vt:lpstr>
      <vt:lpstr>Typical Error Report</vt:lpstr>
      <vt:lpstr>Custom Form Families – Affected Skeletons</vt:lpstr>
      <vt:lpstr>Form Skeletons - ObjTypeDefSkel</vt:lpstr>
      <vt:lpstr>Page Skeletons - ObjTypeDefSkel</vt:lpstr>
      <vt:lpstr>Field TypeeSkeletons - ObjTypeDefSkel</vt:lpstr>
      <vt:lpstr>Questions?</vt:lpstr>
    </vt:vector>
  </TitlesOfParts>
  <Company>Goss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dees</dc:creator>
  <cp:lastModifiedBy>Gary Ratcliffe</cp:lastModifiedBy>
  <cp:revision>479</cp:revision>
  <cp:lastPrinted>2013-12-10T15:48:02Z</cp:lastPrinted>
  <dcterms:created xsi:type="dcterms:W3CDTF">2008-03-19T14:47:08Z</dcterms:created>
  <dcterms:modified xsi:type="dcterms:W3CDTF">2013-12-10T16:00:06Z</dcterms:modified>
</cp:coreProperties>
</file>